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2" r:id="rId1"/>
  </p:sldMasterIdLst>
  <p:notesMasterIdLst>
    <p:notesMasterId r:id="rId16"/>
  </p:notesMasterIdLst>
  <p:sldIdLst>
    <p:sldId id="262" r:id="rId2"/>
    <p:sldId id="257" r:id="rId3"/>
    <p:sldId id="260" r:id="rId4"/>
    <p:sldId id="266" r:id="rId5"/>
    <p:sldId id="267" r:id="rId6"/>
    <p:sldId id="268" r:id="rId7"/>
    <p:sldId id="265" r:id="rId8"/>
    <p:sldId id="270" r:id="rId9"/>
    <p:sldId id="269" r:id="rId10"/>
    <p:sldId id="272" r:id="rId11"/>
    <p:sldId id="264" r:id="rId12"/>
    <p:sldId id="271" r:id="rId13"/>
    <p:sldId id="27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DB8A-358B-44A3-9B0C-B7CC820811C0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C1758-B51F-43BB-857E-DEE86720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68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539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8448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88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9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901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62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79800" indent="-342900">
              <a:buSzPct val="70000"/>
              <a:buFont typeface="Courier New" panose="02070309020205020404" pitchFamily="49" charset="0"/>
              <a:buChar char="o"/>
              <a:defRPr sz="2400">
                <a:latin typeface="+mn-lt"/>
              </a:defRPr>
            </a:lvl1pPr>
            <a:lvl2pPr marL="792900" indent="-342900">
              <a:buSzPct val="70000"/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1095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455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 marL="1743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0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8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0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9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1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8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chemeClr val="bg1"/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58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1D04-FCBC-4966-859B-1958FC4D5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5000" dirty="0">
                <a:solidFill>
                  <a:schemeClr val="tx1"/>
                </a:solidFill>
                <a:latin typeface="DIN Trek" pitchFamily="2" charset="0"/>
              </a:rPr>
              <a:t>Star</a:t>
            </a:r>
            <a:r>
              <a:rPr lang="en-US" sz="15000" dirty="0">
                <a:solidFill>
                  <a:schemeClr val="tx1"/>
                </a:solidFill>
              </a:rPr>
              <a:t> </a:t>
            </a:r>
            <a:r>
              <a:rPr lang="en-US" sz="15000" dirty="0">
                <a:solidFill>
                  <a:schemeClr val="tx1"/>
                </a:solidFill>
                <a:latin typeface="DIN Trek" pitchFamily="2" charset="0"/>
              </a:rPr>
              <a:t>Track</a:t>
            </a:r>
            <a:endParaRPr lang="en-US" sz="15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37FC6-604F-465B-999F-608FC847F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 Navigation with Machine Learning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0D94AE-8966-4D86-9CD5-E0FFCAB1E256}"/>
              </a:ext>
            </a:extLst>
          </p:cNvPr>
          <p:cNvSpPr txBox="1">
            <a:spLocks/>
          </p:cNvSpPr>
          <p:nvPr/>
        </p:nvSpPr>
        <p:spPr>
          <a:xfrm>
            <a:off x="1523093" y="5210262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Jacob Heglund</a:t>
            </a: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jheglun2@Illinois.edu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5E685F-53FC-4A61-B019-532541275850}"/>
              </a:ext>
            </a:extLst>
          </p:cNvPr>
          <p:cNvSpPr/>
          <p:nvPr/>
        </p:nvSpPr>
        <p:spPr>
          <a:xfrm>
            <a:off x="4050087" y="3244334"/>
            <a:ext cx="4091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/>
              <a:t>Generating sufficient 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5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C7EE-BECB-4DFC-952B-F3D3F285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A52B-3320-429B-9797-FB4D488B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that can learn patterns over time</a:t>
            </a:r>
          </a:p>
          <a:p>
            <a:r>
              <a:rPr lang="en-US" dirty="0"/>
              <a:t>Applications: learning sequences that evolve in time (word prediction, music recognition, robot control)</a:t>
            </a:r>
          </a:p>
          <a:p>
            <a:r>
              <a:rPr lang="en-US" dirty="0"/>
              <a:t>Major Problem: Vanishing gradients during backprop </a:t>
            </a:r>
          </a:p>
          <a:p>
            <a:r>
              <a:rPr lang="en-US" dirty="0"/>
              <a:t>Information lost before it can traverse the entire network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C9A5028-A031-4C91-AFB9-3218F7C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427872"/>
            <a:ext cx="6672865" cy="365125"/>
          </a:xfrm>
        </p:spPr>
        <p:txBody>
          <a:bodyPr/>
          <a:lstStyle/>
          <a:p>
            <a:pPr algn="r"/>
            <a:r>
              <a:rPr lang="fr-FR" i="1" dirty="0" err="1"/>
              <a:t>Hochreiter</a:t>
            </a:r>
            <a:r>
              <a:rPr lang="fr-FR" i="1" dirty="0"/>
              <a:t> (1998) - </a:t>
            </a:r>
            <a:r>
              <a:rPr lang="en-US" dirty="0"/>
              <a:t>The vanishing gradient problem during learning recurrent neural nets and problem solutions.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7354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FCB3-71FA-4A4D-9125-41F18124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D53235-3C13-4A7E-A7E6-E836D0849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335" y="1580050"/>
            <a:ext cx="8558681" cy="4814259"/>
          </a:xfr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443D834-74BF-47A0-B46A-7DC519B4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396610"/>
            <a:ext cx="6672865" cy="365125"/>
          </a:xfrm>
        </p:spPr>
        <p:txBody>
          <a:bodyPr/>
          <a:lstStyle/>
          <a:p>
            <a:pPr algn="r"/>
            <a:endParaRPr lang="fr-FR" dirty="0"/>
          </a:p>
          <a:p>
            <a:pPr algn="r"/>
            <a:r>
              <a:rPr lang="en-US" dirty="0"/>
              <a:t>Brandon Rohrer - Recurrent Neural Networks (RNN) and Long Short-Term Memory (LSTM)</a:t>
            </a:r>
          </a:p>
          <a:p>
            <a:pPr algn="r"/>
            <a:r>
              <a:rPr lang="en-US" dirty="0"/>
              <a:t>https://www.youtube.com/watch?v=WCUNPb-5EYI</a:t>
            </a:r>
          </a:p>
          <a:p>
            <a:pPr algn="r"/>
            <a:r>
              <a:rPr lang="en-US" dirty="0" err="1"/>
              <a:t>Hochreiter</a:t>
            </a:r>
            <a:r>
              <a:rPr lang="en-US" dirty="0"/>
              <a:t>, S., &amp; </a:t>
            </a:r>
            <a:r>
              <a:rPr lang="en-US" dirty="0" err="1"/>
              <a:t>Schmidhuber</a:t>
            </a:r>
            <a:r>
              <a:rPr lang="en-US" dirty="0"/>
              <a:t>, J. (1997). Long short-term memory.</a:t>
            </a:r>
          </a:p>
          <a:p>
            <a:pPr algn="r"/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21346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B712-00AB-45EB-A223-C1907C12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0950-6213-43B6-90FA-8934B8A6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dirty="0"/>
              <a:t>Generating sufficient training data</a:t>
            </a:r>
          </a:p>
          <a:p>
            <a:r>
              <a:rPr lang="en-US" dirty="0"/>
              <a:t>Implementation of LSTM in TensorFlow /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Optimizing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88776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A77-59EA-4E9E-850B-A98FD972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3236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D07-F4EA-469A-91E4-B14FDF0F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EB94-221C-478F-8A5E-0C3A30F2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Li, C., Li, K., Zhang, L., </a:t>
            </a:r>
            <a:r>
              <a:rPr lang="en-US" dirty="0" err="1"/>
              <a:t>Jin</a:t>
            </a:r>
            <a:r>
              <a:rPr lang="en-US" dirty="0"/>
              <a:t>, S., &amp; Zu, J. (2003). Star pattern recognition method based on neural network. Chinese Science Bulletin, 48(18), 1927-1930.</a:t>
            </a:r>
          </a:p>
          <a:p>
            <a:r>
              <a:rPr lang="en-US" dirty="0"/>
              <a:t>Hong, J., &amp; Dickerson, J. A. (2000). Neural-network-based autonomous star identification algorithm. Journal of Guidance, Control, and Dynamics, 23(4), 728-735.</a:t>
            </a:r>
          </a:p>
          <a:p>
            <a:r>
              <a:rPr lang="en-US" dirty="0"/>
              <a:t>Trask, A. J. (2002). Autonomous artificial neural network star tracker for spacecraft attitude determination (Doctoral dissertation).</a:t>
            </a:r>
          </a:p>
          <a:p>
            <a:r>
              <a:rPr lang="en-US" dirty="0"/>
              <a:t>Ho, K. (2012). A survey of algorithms for star identification with low-cost star trackers. Acta </a:t>
            </a:r>
            <a:r>
              <a:rPr lang="en-US" dirty="0" err="1"/>
              <a:t>Astronautica</a:t>
            </a:r>
            <a:r>
              <a:rPr lang="en-US" dirty="0"/>
              <a:t>, 73, 156-163.</a:t>
            </a:r>
          </a:p>
          <a:p>
            <a:r>
              <a:rPr lang="en-US" dirty="0" err="1"/>
              <a:t>Spratling</a:t>
            </a:r>
            <a:r>
              <a:rPr lang="en-US" dirty="0"/>
              <a:t>, B. B., &amp; </a:t>
            </a:r>
            <a:r>
              <a:rPr lang="en-US" dirty="0" err="1"/>
              <a:t>Mortari</a:t>
            </a:r>
            <a:r>
              <a:rPr lang="en-US" dirty="0"/>
              <a:t>, D. (2009). A survey on star identification algorithms. Algorithms, 2(1), 93-107.</a:t>
            </a:r>
          </a:p>
          <a:p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I., &amp; Hinton, G. E. (2012). </a:t>
            </a:r>
            <a:r>
              <a:rPr lang="en-US" dirty="0" err="1"/>
              <a:t>Imagenet</a:t>
            </a:r>
            <a:r>
              <a:rPr lang="en-US" dirty="0"/>
              <a:t> classification with deep convolutional neural networks. In Advances in neural information processing systems (pp. 1097-1105).</a:t>
            </a:r>
          </a:p>
          <a:p>
            <a:r>
              <a:rPr lang="en-US" dirty="0" err="1"/>
              <a:t>Hochreiter</a:t>
            </a:r>
            <a:r>
              <a:rPr lang="en-US" dirty="0"/>
              <a:t>, S. (1998). The vanishing gradient problem during learning recurrent neural nets and problem solutions. International Journal of Uncertainty, Fuzziness and Knowledge-Based Systems, 6(02), 107-116.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7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2F31-911E-415B-802D-5B0DC939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36148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 Motivation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1CF9-C6E8-4223-82C7-DBD03FC5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348651"/>
            <a:ext cx="6672865" cy="509349"/>
          </a:xfrm>
        </p:spPr>
        <p:txBody>
          <a:bodyPr/>
          <a:lstStyle/>
          <a:p>
            <a:pPr algn="r"/>
            <a:r>
              <a:rPr lang="fr-FR" i="1" dirty="0"/>
              <a:t>https://www.berlin-space-tech.com/portfolio/iadcs/</a:t>
            </a:r>
          </a:p>
          <a:p>
            <a:pPr algn="r"/>
            <a:r>
              <a:rPr lang="fr-FR" i="1" dirty="0"/>
              <a:t>https://www.berlin-space-tech.com/portfolio/1913/</a:t>
            </a:r>
          </a:p>
          <a:p>
            <a:pPr algn="r"/>
            <a:r>
              <a:rPr lang="fr-FR" i="1" dirty="0"/>
              <a:t>https://www.cubesatshop.com/product/nst-1-nano-star-tracker/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5D3CF9-EDC3-472C-AD38-6F864BF074CA}"/>
              </a:ext>
            </a:extLst>
          </p:cNvPr>
          <p:cNvSpPr txBox="1">
            <a:spLocks/>
          </p:cNvSpPr>
          <p:nvPr/>
        </p:nvSpPr>
        <p:spPr>
          <a:xfrm>
            <a:off x="913795" y="1711165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Extremely accurate and consistent for “lost in space”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Inexpensive star tracking systems at least $100,000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Limited modern research in ML applications to star tracking (Hong et. al. 2000, Trask 2002, Li et. al. 2003)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38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EB8-4369-493B-9756-FCBE1120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D6627-BBBC-4C58-8A62-46041268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00" y="1916830"/>
            <a:ext cx="8068199" cy="444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0E9D9C-E78B-45BC-B112-04BA29960409}"/>
              </a:ext>
            </a:extLst>
          </p:cNvPr>
          <p:cNvSpPr/>
          <p:nvPr/>
        </p:nvSpPr>
        <p:spPr>
          <a:xfrm rot="19783475">
            <a:off x="7280012" y="2339253"/>
            <a:ext cx="1838285" cy="1642432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72991A6-D8D4-4D98-9A23-3C3038CE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427872"/>
            <a:ext cx="6672865" cy="365125"/>
          </a:xfrm>
        </p:spPr>
        <p:txBody>
          <a:bodyPr/>
          <a:lstStyle/>
          <a:p>
            <a:pPr algn="r"/>
            <a:r>
              <a:rPr lang="fr-FR" i="1" dirty="0"/>
              <a:t>Source: Tycho Sky </a:t>
            </a:r>
            <a:r>
              <a:rPr lang="fr-FR" i="1" dirty="0" err="1"/>
              <a:t>Map</a:t>
            </a:r>
            <a:endParaRPr lang="fr-FR" i="1" dirty="0"/>
          </a:p>
          <a:p>
            <a:pPr algn="r"/>
            <a:r>
              <a:rPr lang="fr-FR" i="1" dirty="0"/>
              <a:t>https://svs.gsfc.nasa.gov/3572</a:t>
            </a:r>
          </a:p>
          <a:p>
            <a:pPr algn="r"/>
            <a:r>
              <a:rPr lang="fr-FR" i="1" dirty="0"/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421491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EB8-4369-493B-9756-FCBE1120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D6627-BBBC-4C58-8A62-46041268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00" y="1916830"/>
            <a:ext cx="8068199" cy="4440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2CC9B5-263A-447D-A52E-F43E53401C83}"/>
              </a:ext>
            </a:extLst>
          </p:cNvPr>
          <p:cNvSpPr/>
          <p:nvPr/>
        </p:nvSpPr>
        <p:spPr>
          <a:xfrm rot="19783475">
            <a:off x="7011982" y="2607784"/>
            <a:ext cx="1838285" cy="1642432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A7CE876-01AC-4A56-AE2E-5149DFA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427872"/>
            <a:ext cx="6672865" cy="365125"/>
          </a:xfrm>
        </p:spPr>
        <p:txBody>
          <a:bodyPr/>
          <a:lstStyle/>
          <a:p>
            <a:pPr algn="r"/>
            <a:r>
              <a:rPr lang="fr-FR" i="1" dirty="0"/>
              <a:t>Source: Tycho Sky </a:t>
            </a:r>
            <a:r>
              <a:rPr lang="fr-FR" i="1" dirty="0" err="1"/>
              <a:t>Map</a:t>
            </a:r>
            <a:endParaRPr lang="fr-FR" i="1" dirty="0"/>
          </a:p>
          <a:p>
            <a:pPr algn="r"/>
            <a:r>
              <a:rPr lang="fr-FR" i="1" dirty="0"/>
              <a:t>https://svs.gsfc.nasa.gov/3572</a:t>
            </a:r>
          </a:p>
          <a:p>
            <a:pPr algn="r"/>
            <a:r>
              <a:rPr lang="fr-FR" i="1" dirty="0"/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426364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5EB8-4369-493B-9756-FCBE1120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D6627-BBBC-4C58-8A62-46041268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00" y="1916830"/>
            <a:ext cx="8068199" cy="4440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2CC9B5-263A-447D-A52E-F43E53401C83}"/>
              </a:ext>
            </a:extLst>
          </p:cNvPr>
          <p:cNvSpPr/>
          <p:nvPr/>
        </p:nvSpPr>
        <p:spPr>
          <a:xfrm rot="19783475">
            <a:off x="6573832" y="2887037"/>
            <a:ext cx="1838285" cy="1642432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0A16DE4-1FCA-4808-BB69-DF139AE9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427872"/>
            <a:ext cx="6672865" cy="365125"/>
          </a:xfrm>
        </p:spPr>
        <p:txBody>
          <a:bodyPr/>
          <a:lstStyle/>
          <a:p>
            <a:pPr algn="r"/>
            <a:r>
              <a:rPr lang="fr-FR" i="1" dirty="0"/>
              <a:t>Source: Tycho Sky </a:t>
            </a:r>
            <a:r>
              <a:rPr lang="fr-FR" i="1" dirty="0" err="1"/>
              <a:t>Map</a:t>
            </a:r>
            <a:endParaRPr lang="fr-FR" i="1" dirty="0"/>
          </a:p>
          <a:p>
            <a:pPr algn="r"/>
            <a:r>
              <a:rPr lang="fr-FR" i="1" dirty="0"/>
              <a:t>https://svs.gsfc.nasa.gov/3572</a:t>
            </a:r>
          </a:p>
          <a:p>
            <a:pPr algn="r"/>
            <a:r>
              <a:rPr lang="fr-FR" i="1" dirty="0"/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388720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8C82-C5F6-40D8-9EAB-E9B59C5E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Tycho Skymap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112D-3B58-41C9-B7CE-7E5CF0FF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384 MB image of the celestial sphere</a:t>
            </a:r>
          </a:p>
          <a:p>
            <a:r>
              <a:rPr lang="en-US" dirty="0"/>
              <a:t>Generated by data from the Tycho satellite mission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4F889-3B35-4807-85F4-8EC6F0EF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76" y="3229337"/>
            <a:ext cx="8068199" cy="33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D2A5-62DF-456B-9402-E2066467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 = 0 sec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5DE97-6A37-4AC5-A46A-77EC5C51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40" y="1580050"/>
            <a:ext cx="8119872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7E4A-AF27-44AB-8349-931C7738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 = 5 sec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124E6-7920-449A-AE37-F4A04F888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439" y="1580050"/>
            <a:ext cx="8118474" cy="4059237"/>
          </a:xfrm>
        </p:spPr>
      </p:pic>
    </p:spTree>
    <p:extLst>
      <p:ext uri="{BB962C8B-B14F-4D97-AF65-F5344CB8AC3E}">
        <p14:creationId xmlns:p14="http://schemas.microsoft.com/office/powerpoint/2010/main" val="427027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90E7-E11B-4A8C-A2F7-AAEA7B9C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 = 10 sec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67607-2A16-4EE1-AE31-28272F2B2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740" y="1580050"/>
            <a:ext cx="8119872" cy="4059936"/>
          </a:xfrm>
        </p:spPr>
      </p:pic>
    </p:spTree>
    <p:extLst>
      <p:ext uri="{BB962C8B-B14F-4D97-AF65-F5344CB8AC3E}">
        <p14:creationId xmlns:p14="http://schemas.microsoft.com/office/powerpoint/2010/main" val="2846385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992</TotalTime>
  <Words>545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DIN Trek</vt:lpstr>
      <vt:lpstr>Trebuchet MS</vt:lpstr>
      <vt:lpstr>Wingdings 2</vt:lpstr>
      <vt:lpstr>Slate</vt:lpstr>
      <vt:lpstr>Star Track</vt:lpstr>
      <vt:lpstr>Problem Motivation</vt:lpstr>
      <vt:lpstr>Star Tracking</vt:lpstr>
      <vt:lpstr>Star Tracking</vt:lpstr>
      <vt:lpstr>Star Tracking</vt:lpstr>
      <vt:lpstr>Tycho Skymap</vt:lpstr>
      <vt:lpstr>Simulation t = 0 sec</vt:lpstr>
      <vt:lpstr>Simulation t = 5 sec</vt:lpstr>
      <vt:lpstr>Simulation t = 10 sec</vt:lpstr>
      <vt:lpstr>Recurrent Neural Nets</vt:lpstr>
      <vt:lpstr>LSTM</vt:lpstr>
      <vt:lpstr>Future Work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 to Star tracking</dc:title>
  <dc:creator>Jacob Heglund</dc:creator>
  <cp:lastModifiedBy>Jacob Heglund</cp:lastModifiedBy>
  <cp:revision>190</cp:revision>
  <dcterms:created xsi:type="dcterms:W3CDTF">2018-03-01T06:50:19Z</dcterms:created>
  <dcterms:modified xsi:type="dcterms:W3CDTF">2018-04-24T03:45:52Z</dcterms:modified>
</cp:coreProperties>
</file>